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 id="261" r:id="rId7"/>
    <p:sldId id="263" r:id="rId8"/>
    <p:sldId id="262" r:id="rId9"/>
    <p:sldId id="264" r:id="rId10"/>
    <p:sldId id="265" r:id="rId11"/>
    <p:sldId id="266" r:id="rId12"/>
    <p:sldId id="267" r:id="rId13"/>
    <p:sldId id="268" r:id="rId14"/>
    <p:sldId id="269" r:id="rId15"/>
    <p:sldId id="270" r:id="rId16"/>
    <p:sldId id="271" r:id="rId17"/>
    <p:sldId id="272" r:id="rId18"/>
    <p:sldId id="273" r:id="rId19"/>
    <p:sldId id="275" r:id="rId20"/>
    <p:sldId id="274" r:id="rId21"/>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bg>
      <p:bgRef idx="1002">
        <a:schemeClr val="bg1"/>
      </p:bgRef>
    </p:bg>
    <p:spTree>
      <p:nvGrpSpPr>
        <p:cNvPr id="1" name=""/>
        <p:cNvGrpSpPr/>
        <p:nvPr/>
      </p:nvGrpSpPr>
      <p:grpSpPr>
        <a:xfrm>
          <a:off x="0" y="0"/>
          <a:ext cx="0" cy="0"/>
          <a:chOff x="0" y="0"/>
          <a:chExt cx="0" cy="0"/>
        </a:xfrm>
      </p:grpSpPr>
      <p:sp>
        <p:nvSpPr>
          <p:cNvPr id="8" name="Prostokąt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Łącznik prosty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ytuł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pl-PL" smtClean="0"/>
              <a:t>Kliknij, aby edytować styl</a:t>
            </a:r>
            <a:endParaRPr kumimoji="0" lang="en-US"/>
          </a:p>
        </p:txBody>
      </p:sp>
      <p:sp>
        <p:nvSpPr>
          <p:cNvPr id="25" name="Podtytuł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pl-PL" smtClean="0"/>
              <a:t>Kliknij, aby edytować styl wzorca podtytułu</a:t>
            </a:r>
            <a:endParaRPr kumimoji="0" lang="en-US"/>
          </a:p>
        </p:txBody>
      </p:sp>
      <p:sp>
        <p:nvSpPr>
          <p:cNvPr id="31" name="Symbol zastępczy daty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63CFE905-07FC-4AEC-9B7F-EB79B6E7CA0B}" type="datetimeFigureOut">
              <a:rPr lang="pl-PL" smtClean="0"/>
              <a:pPr/>
              <a:t>22.06.2022</a:t>
            </a:fld>
            <a:endParaRPr lang="pl-PL"/>
          </a:p>
        </p:txBody>
      </p:sp>
      <p:sp>
        <p:nvSpPr>
          <p:cNvPr id="18" name="Symbol zastępczy stopki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pl-PL"/>
          </a:p>
        </p:txBody>
      </p:sp>
      <p:sp>
        <p:nvSpPr>
          <p:cNvPr id="29" name="Symbol zastępczy numeru slajdu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60A91294-09E9-4ECB-8A41-5ECDBF1F930B}" type="slidenum">
              <a:rPr lang="pl-PL" smtClean="0"/>
              <a:pPr/>
              <a:t>‹#›</a:t>
            </a:fld>
            <a:endParaRPr lang="pl-PL"/>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extLst/>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p:txBody>
          <a:bodyPr vert="eaVert"/>
          <a:lstStyle>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extLst/>
          </a:lstStyle>
          <a:p>
            <a:fld id="{63CFE905-07FC-4AEC-9B7F-EB79B6E7CA0B}" type="datetimeFigureOut">
              <a:rPr lang="pl-PL" smtClean="0"/>
              <a:pPr/>
              <a:t>22.06.2022</a:t>
            </a:fld>
            <a:endParaRPr lang="pl-PL"/>
          </a:p>
        </p:txBody>
      </p:sp>
      <p:sp>
        <p:nvSpPr>
          <p:cNvPr id="5" name="Symbol zastępczy stopki 4"/>
          <p:cNvSpPr>
            <a:spLocks noGrp="1"/>
          </p:cNvSpPr>
          <p:nvPr>
            <p:ph type="ftr" sz="quarter" idx="11"/>
          </p:nvPr>
        </p:nvSpPr>
        <p:spPr/>
        <p:txBody>
          <a:bodyPr/>
          <a:lstStyle>
            <a:extLst/>
          </a:lstStyle>
          <a:p>
            <a:endParaRPr lang="pl-PL"/>
          </a:p>
        </p:txBody>
      </p:sp>
      <p:sp>
        <p:nvSpPr>
          <p:cNvPr id="6" name="Symbol zastępczy numeru slajdu 5"/>
          <p:cNvSpPr>
            <a:spLocks noGrp="1"/>
          </p:cNvSpPr>
          <p:nvPr>
            <p:ph type="sldNum" sz="quarter" idx="12"/>
          </p:nvPr>
        </p:nvSpPr>
        <p:spPr/>
        <p:txBody>
          <a:bodyPr/>
          <a:lstStyle>
            <a:extLst/>
          </a:lstStyle>
          <a:p>
            <a:fld id="{60A91294-09E9-4ECB-8A41-5ECDBF1F930B}" type="slidenum">
              <a:rPr lang="pl-PL" smtClean="0"/>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553200" y="274955"/>
            <a:ext cx="1524000" cy="5851525"/>
          </a:xfrm>
        </p:spPr>
        <p:txBody>
          <a:bodyPr vert="eaVert" anchor="t"/>
          <a:lstStyle>
            <a:extLst/>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a:xfrm>
            <a:off x="457200" y="274642"/>
            <a:ext cx="6019800" cy="5851525"/>
          </a:xfrm>
        </p:spPr>
        <p:txBody>
          <a:bodyPr vert="eaVert"/>
          <a:lstStyle>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a:xfrm>
            <a:off x="4242816" y="6557946"/>
            <a:ext cx="2002464" cy="226902"/>
          </a:xfrm>
        </p:spPr>
        <p:txBody>
          <a:bodyPr/>
          <a:lstStyle>
            <a:extLst/>
          </a:lstStyle>
          <a:p>
            <a:fld id="{63CFE905-07FC-4AEC-9B7F-EB79B6E7CA0B}" type="datetimeFigureOut">
              <a:rPr lang="pl-PL" smtClean="0"/>
              <a:pPr/>
              <a:t>22.06.2022</a:t>
            </a:fld>
            <a:endParaRPr lang="pl-PL"/>
          </a:p>
        </p:txBody>
      </p:sp>
      <p:sp>
        <p:nvSpPr>
          <p:cNvPr id="5" name="Symbol zastępczy stopki 4"/>
          <p:cNvSpPr>
            <a:spLocks noGrp="1"/>
          </p:cNvSpPr>
          <p:nvPr>
            <p:ph type="ftr" sz="quarter" idx="11"/>
          </p:nvPr>
        </p:nvSpPr>
        <p:spPr>
          <a:xfrm>
            <a:off x="457200" y="6556248"/>
            <a:ext cx="3657600" cy="228600"/>
          </a:xfrm>
        </p:spPr>
        <p:txBody>
          <a:bodyPr/>
          <a:lstStyle>
            <a:extLst/>
          </a:lstStyle>
          <a:p>
            <a:endParaRPr lang="pl-PL"/>
          </a:p>
        </p:txBody>
      </p:sp>
      <p:sp>
        <p:nvSpPr>
          <p:cNvPr id="6" name="Symbol zastępczy numeru slajdu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60A91294-09E9-4ECB-8A41-5ECDBF1F930B}" type="slidenum">
              <a:rPr lang="pl-PL" smtClean="0"/>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extLst/>
          </a:lstStyle>
          <a:p>
            <a:r>
              <a:rPr kumimoji="0" lang="pl-PL" smtClean="0"/>
              <a:t>Kliknij, aby edytować styl</a:t>
            </a:r>
            <a:endParaRPr kumimoji="0" lang="en-US"/>
          </a:p>
        </p:txBody>
      </p:sp>
      <p:sp>
        <p:nvSpPr>
          <p:cNvPr id="3" name="Symbol zastępczy zawartości 2"/>
          <p:cNvSpPr>
            <a:spLocks noGrp="1"/>
          </p:cNvSpPr>
          <p:nvPr>
            <p:ph idx="1"/>
          </p:nvPr>
        </p:nvSpPr>
        <p:spPr/>
        <p:txBody>
          <a:bodyPr/>
          <a:lstStyle>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extLst/>
          </a:lstStyle>
          <a:p>
            <a:fld id="{63CFE905-07FC-4AEC-9B7F-EB79B6E7CA0B}" type="datetimeFigureOut">
              <a:rPr lang="pl-PL" smtClean="0"/>
              <a:pPr/>
              <a:t>22.06.2022</a:t>
            </a:fld>
            <a:endParaRPr lang="pl-PL"/>
          </a:p>
        </p:txBody>
      </p:sp>
      <p:sp>
        <p:nvSpPr>
          <p:cNvPr id="5" name="Symbol zastępczy stopki 4"/>
          <p:cNvSpPr>
            <a:spLocks noGrp="1"/>
          </p:cNvSpPr>
          <p:nvPr>
            <p:ph type="ftr" sz="quarter" idx="11"/>
          </p:nvPr>
        </p:nvSpPr>
        <p:spPr/>
        <p:txBody>
          <a:bodyPr/>
          <a:lstStyle>
            <a:extLst/>
          </a:lstStyle>
          <a:p>
            <a:endParaRPr lang="pl-PL"/>
          </a:p>
        </p:txBody>
      </p:sp>
      <p:sp>
        <p:nvSpPr>
          <p:cNvPr id="6" name="Symbol zastępczy numeru slajdu 5"/>
          <p:cNvSpPr>
            <a:spLocks noGrp="1"/>
          </p:cNvSpPr>
          <p:nvPr>
            <p:ph type="sldNum" sz="quarter" idx="12"/>
          </p:nvPr>
        </p:nvSpPr>
        <p:spPr/>
        <p:txBody>
          <a:bodyPr/>
          <a:lstStyle>
            <a:extLst/>
          </a:lstStyle>
          <a:p>
            <a:fld id="{60A91294-09E9-4ECB-8A41-5ECDBF1F930B}" type="slidenum">
              <a:rPr lang="pl-PL" smtClean="0"/>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bg>
      <p:bgRef idx="1001">
        <a:schemeClr val="bg1"/>
      </p:bgRef>
    </p:bg>
    <p:spTree>
      <p:nvGrpSpPr>
        <p:cNvPr id="1" name=""/>
        <p:cNvGrpSpPr/>
        <p:nvPr/>
      </p:nvGrpSpPr>
      <p:grpSpPr>
        <a:xfrm>
          <a:off x="0" y="0"/>
          <a:ext cx="0" cy="0"/>
          <a:chOff x="0" y="0"/>
          <a:chExt cx="0" cy="0"/>
        </a:xfrm>
      </p:grpSpPr>
      <p:sp>
        <p:nvSpPr>
          <p:cNvPr id="2" name="Tytuł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pl-PL" smtClean="0"/>
              <a:t>Kliknij, aby edytować styl</a:t>
            </a:r>
            <a:endParaRPr kumimoji="0" lang="en-US"/>
          </a:p>
        </p:txBody>
      </p:sp>
      <p:sp>
        <p:nvSpPr>
          <p:cNvPr id="3" name="Symbol zastępczy tekstu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pl-PL" smtClean="0"/>
              <a:t>Kliknij, aby edytować style wzorca tekstu</a:t>
            </a:r>
          </a:p>
        </p:txBody>
      </p:sp>
      <p:sp>
        <p:nvSpPr>
          <p:cNvPr id="4" name="Symbol zastępczy daty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63CFE905-07FC-4AEC-9B7F-EB79B6E7CA0B}" type="datetimeFigureOut">
              <a:rPr lang="pl-PL" smtClean="0"/>
              <a:pPr/>
              <a:t>22.06.2022</a:t>
            </a:fld>
            <a:endParaRPr lang="pl-PL"/>
          </a:p>
        </p:txBody>
      </p:sp>
      <p:sp>
        <p:nvSpPr>
          <p:cNvPr id="5" name="Symbol zastępczy stopki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pl-PL"/>
          </a:p>
        </p:txBody>
      </p:sp>
      <p:sp>
        <p:nvSpPr>
          <p:cNvPr id="6" name="Symbol zastępczy numeru slajdu 5"/>
          <p:cNvSpPr>
            <a:spLocks noGrp="1"/>
          </p:cNvSpPr>
          <p:nvPr>
            <p:ph type="sldNum" sz="quarter" idx="12"/>
          </p:nvPr>
        </p:nvSpPr>
        <p:spPr>
          <a:xfrm>
            <a:off x="6733952" y="6555112"/>
            <a:ext cx="588336" cy="228600"/>
          </a:xfrm>
        </p:spPr>
        <p:txBody>
          <a:bodyPr/>
          <a:lstStyle>
            <a:extLst/>
          </a:lstStyle>
          <a:p>
            <a:fld id="{60A91294-09E9-4ECB-8A41-5ECDBF1F930B}" type="slidenum">
              <a:rPr lang="pl-PL" smtClean="0"/>
              <a:pPr/>
              <a:t>‹#›</a:t>
            </a:fld>
            <a:endParaRPr lang="pl-PL"/>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a:xfrm>
            <a:off x="457200" y="320040"/>
            <a:ext cx="7242048" cy="1143000"/>
          </a:xfrm>
        </p:spPr>
        <p:txBody>
          <a:bodyPr/>
          <a:lstStyle>
            <a:extLst/>
          </a:lstStyle>
          <a:p>
            <a:r>
              <a:rPr kumimoji="0" lang="pl-PL" smtClean="0"/>
              <a:t>Kliknij, aby edytować styl</a:t>
            </a:r>
            <a:endParaRPr kumimoji="0" lang="en-US"/>
          </a:p>
        </p:txBody>
      </p:sp>
      <p:sp>
        <p:nvSpPr>
          <p:cNvPr id="3" name="Symbol zastępczy zawartości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zawartości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5" name="Symbol zastępczy daty 4"/>
          <p:cNvSpPr>
            <a:spLocks noGrp="1"/>
          </p:cNvSpPr>
          <p:nvPr>
            <p:ph type="dt" sz="half" idx="10"/>
          </p:nvPr>
        </p:nvSpPr>
        <p:spPr/>
        <p:txBody>
          <a:bodyPr/>
          <a:lstStyle>
            <a:extLst/>
          </a:lstStyle>
          <a:p>
            <a:fld id="{63CFE905-07FC-4AEC-9B7F-EB79B6E7CA0B}" type="datetimeFigureOut">
              <a:rPr lang="pl-PL" smtClean="0"/>
              <a:pPr/>
              <a:t>22.06.2022</a:t>
            </a:fld>
            <a:endParaRPr lang="pl-PL"/>
          </a:p>
        </p:txBody>
      </p:sp>
      <p:sp>
        <p:nvSpPr>
          <p:cNvPr id="6" name="Symbol zastępczy stopki 5"/>
          <p:cNvSpPr>
            <a:spLocks noGrp="1"/>
          </p:cNvSpPr>
          <p:nvPr>
            <p:ph type="ftr" sz="quarter" idx="11"/>
          </p:nvPr>
        </p:nvSpPr>
        <p:spPr/>
        <p:txBody>
          <a:bodyPr/>
          <a:lstStyle>
            <a:extLst/>
          </a:lstStyle>
          <a:p>
            <a:endParaRPr lang="pl-PL"/>
          </a:p>
        </p:txBody>
      </p:sp>
      <p:sp>
        <p:nvSpPr>
          <p:cNvPr id="7" name="Symbol zastępczy numeru slajdu 6"/>
          <p:cNvSpPr>
            <a:spLocks noGrp="1"/>
          </p:cNvSpPr>
          <p:nvPr>
            <p:ph type="sldNum" sz="quarter" idx="12"/>
          </p:nvPr>
        </p:nvSpPr>
        <p:spPr/>
        <p:txBody>
          <a:bodyPr/>
          <a:lstStyle>
            <a:extLst/>
          </a:lstStyle>
          <a:p>
            <a:fld id="{60A91294-09E9-4ECB-8A41-5ECDBF1F930B}" type="slidenum">
              <a:rPr lang="pl-PL" smtClean="0"/>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320040"/>
            <a:ext cx="7242048" cy="1143000"/>
          </a:xfrm>
        </p:spPr>
        <p:txBody>
          <a:bodyPr anchor="b"/>
          <a:lstStyle>
            <a:lvl1pPr>
              <a:defRPr/>
            </a:lvl1pPr>
            <a:extLst/>
          </a:lstStyle>
          <a:p>
            <a:r>
              <a:rPr kumimoji="0" lang="pl-PL" smtClean="0"/>
              <a:t>Kliknij, aby edytować styl</a:t>
            </a:r>
            <a:endParaRPr kumimoji="0" lang="en-US"/>
          </a:p>
        </p:txBody>
      </p:sp>
      <p:sp>
        <p:nvSpPr>
          <p:cNvPr id="3" name="Symbol zastępczy tekstu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l-PL" smtClean="0"/>
              <a:t>Kliknij, aby edytować style wzorca tekstu</a:t>
            </a:r>
          </a:p>
        </p:txBody>
      </p:sp>
      <p:sp>
        <p:nvSpPr>
          <p:cNvPr id="4" name="Symbol zastępczy tekstu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l-PL" smtClean="0"/>
              <a:t>Kliknij, aby edytować style wzorca tekstu</a:t>
            </a:r>
          </a:p>
        </p:txBody>
      </p:sp>
      <p:sp>
        <p:nvSpPr>
          <p:cNvPr id="5" name="Symbol zastępczy zawartości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6" name="Symbol zastępczy zawartości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7" name="Symbol zastępczy daty 6"/>
          <p:cNvSpPr>
            <a:spLocks noGrp="1"/>
          </p:cNvSpPr>
          <p:nvPr>
            <p:ph type="dt" sz="half" idx="10"/>
          </p:nvPr>
        </p:nvSpPr>
        <p:spPr/>
        <p:txBody>
          <a:bodyPr/>
          <a:lstStyle>
            <a:extLst/>
          </a:lstStyle>
          <a:p>
            <a:fld id="{63CFE905-07FC-4AEC-9B7F-EB79B6E7CA0B}" type="datetimeFigureOut">
              <a:rPr lang="pl-PL" smtClean="0"/>
              <a:pPr/>
              <a:t>22.06.2022</a:t>
            </a:fld>
            <a:endParaRPr lang="pl-PL"/>
          </a:p>
        </p:txBody>
      </p:sp>
      <p:sp>
        <p:nvSpPr>
          <p:cNvPr id="8" name="Symbol zastępczy stopki 7"/>
          <p:cNvSpPr>
            <a:spLocks noGrp="1"/>
          </p:cNvSpPr>
          <p:nvPr>
            <p:ph type="ftr" sz="quarter" idx="11"/>
          </p:nvPr>
        </p:nvSpPr>
        <p:spPr/>
        <p:txBody>
          <a:bodyPr/>
          <a:lstStyle>
            <a:extLst/>
          </a:lstStyle>
          <a:p>
            <a:endParaRPr lang="pl-PL"/>
          </a:p>
        </p:txBody>
      </p:sp>
      <p:sp>
        <p:nvSpPr>
          <p:cNvPr id="9" name="Symbol zastępczy numeru slajdu 8"/>
          <p:cNvSpPr>
            <a:spLocks noGrp="1"/>
          </p:cNvSpPr>
          <p:nvPr>
            <p:ph type="sldNum" sz="quarter" idx="12"/>
          </p:nvPr>
        </p:nvSpPr>
        <p:spPr/>
        <p:txBody>
          <a:bodyPr/>
          <a:lstStyle>
            <a:extLst/>
          </a:lstStyle>
          <a:p>
            <a:fld id="{60A91294-09E9-4ECB-8A41-5ECDBF1F930B}" type="slidenum">
              <a:rPr lang="pl-PL" smtClean="0"/>
              <a:pPr/>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a:xfrm>
            <a:off x="457200" y="320040"/>
            <a:ext cx="7242048" cy="1143000"/>
          </a:xfrm>
        </p:spPr>
        <p:txBody>
          <a:bodyPr/>
          <a:lstStyle>
            <a:extLst/>
          </a:lstStyle>
          <a:p>
            <a:r>
              <a:rPr kumimoji="0" lang="pl-PL" smtClean="0"/>
              <a:t>Kliknij, aby edytować styl</a:t>
            </a:r>
            <a:endParaRPr kumimoji="0" lang="en-US"/>
          </a:p>
        </p:txBody>
      </p:sp>
      <p:sp>
        <p:nvSpPr>
          <p:cNvPr id="3" name="Symbol zastępczy daty 2"/>
          <p:cNvSpPr>
            <a:spLocks noGrp="1"/>
          </p:cNvSpPr>
          <p:nvPr>
            <p:ph type="dt" sz="half" idx="10"/>
          </p:nvPr>
        </p:nvSpPr>
        <p:spPr/>
        <p:txBody>
          <a:bodyPr/>
          <a:lstStyle>
            <a:extLst/>
          </a:lstStyle>
          <a:p>
            <a:fld id="{63CFE905-07FC-4AEC-9B7F-EB79B6E7CA0B}" type="datetimeFigureOut">
              <a:rPr lang="pl-PL" smtClean="0"/>
              <a:pPr/>
              <a:t>22.06.2022</a:t>
            </a:fld>
            <a:endParaRPr lang="pl-PL"/>
          </a:p>
        </p:txBody>
      </p:sp>
      <p:sp>
        <p:nvSpPr>
          <p:cNvPr id="4" name="Symbol zastępczy stopki 3"/>
          <p:cNvSpPr>
            <a:spLocks noGrp="1"/>
          </p:cNvSpPr>
          <p:nvPr>
            <p:ph type="ftr" sz="quarter" idx="11"/>
          </p:nvPr>
        </p:nvSpPr>
        <p:spPr/>
        <p:txBody>
          <a:bodyPr/>
          <a:lstStyle>
            <a:extLst/>
          </a:lstStyle>
          <a:p>
            <a:endParaRPr lang="pl-PL"/>
          </a:p>
        </p:txBody>
      </p:sp>
      <p:sp>
        <p:nvSpPr>
          <p:cNvPr id="5" name="Symbol zastępczy numeru slajdu 4"/>
          <p:cNvSpPr>
            <a:spLocks noGrp="1"/>
          </p:cNvSpPr>
          <p:nvPr>
            <p:ph type="sldNum" sz="quarter" idx="12"/>
          </p:nvPr>
        </p:nvSpPr>
        <p:spPr/>
        <p:txBody>
          <a:bodyPr/>
          <a:lstStyle>
            <a:extLst/>
          </a:lstStyle>
          <a:p>
            <a:fld id="{60A91294-09E9-4ECB-8A41-5ECDBF1F930B}" type="slidenum">
              <a:rPr lang="pl-PL" smtClean="0"/>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lvl1pPr>
              <a:defRPr>
                <a:solidFill>
                  <a:schemeClr val="tx2"/>
                </a:solidFill>
              </a:defRPr>
            </a:lvl1pPr>
            <a:extLst/>
          </a:lstStyle>
          <a:p>
            <a:fld id="{63CFE905-07FC-4AEC-9B7F-EB79B6E7CA0B}" type="datetimeFigureOut">
              <a:rPr lang="pl-PL" smtClean="0"/>
              <a:pPr/>
              <a:t>22.06.2022</a:t>
            </a:fld>
            <a:endParaRPr lang="pl-PL"/>
          </a:p>
        </p:txBody>
      </p:sp>
      <p:sp>
        <p:nvSpPr>
          <p:cNvPr id="3" name="Symbol zastępczy stopki 2"/>
          <p:cNvSpPr>
            <a:spLocks noGrp="1"/>
          </p:cNvSpPr>
          <p:nvPr>
            <p:ph type="ftr" sz="quarter" idx="11"/>
          </p:nvPr>
        </p:nvSpPr>
        <p:spPr/>
        <p:txBody>
          <a:bodyPr/>
          <a:lstStyle>
            <a:lvl1pPr>
              <a:defRPr>
                <a:solidFill>
                  <a:schemeClr val="tx2"/>
                </a:solidFill>
              </a:defRPr>
            </a:lvl1pPr>
            <a:extLst/>
          </a:lstStyle>
          <a:p>
            <a:endParaRPr lang="pl-PL"/>
          </a:p>
        </p:txBody>
      </p:sp>
      <p:sp>
        <p:nvSpPr>
          <p:cNvPr id="4" name="Symbol zastępczy numeru slajdu 3"/>
          <p:cNvSpPr>
            <a:spLocks noGrp="1"/>
          </p:cNvSpPr>
          <p:nvPr>
            <p:ph type="sldNum" sz="quarter" idx="12"/>
          </p:nvPr>
        </p:nvSpPr>
        <p:spPr/>
        <p:txBody>
          <a:bodyPr/>
          <a:lstStyle>
            <a:extLst/>
          </a:lstStyle>
          <a:p>
            <a:fld id="{60A91294-09E9-4ECB-8A41-5ECDBF1F930B}" type="slidenum">
              <a:rPr lang="pl-PL" smtClean="0"/>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pl-PL" smtClean="0"/>
              <a:t>Kliknij, aby edytować styl</a:t>
            </a:r>
            <a:endParaRPr kumimoji="0" lang="en-US"/>
          </a:p>
        </p:txBody>
      </p:sp>
      <p:sp>
        <p:nvSpPr>
          <p:cNvPr id="3" name="Symbol zastępczy tekstu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pl-PL" smtClean="0"/>
              <a:t>Kliknij, aby edytować style wzorca tekstu</a:t>
            </a:r>
          </a:p>
        </p:txBody>
      </p:sp>
      <p:sp>
        <p:nvSpPr>
          <p:cNvPr id="4" name="Symbol zastępczy zawartości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5" name="Symbol zastępczy daty 4"/>
          <p:cNvSpPr>
            <a:spLocks noGrp="1"/>
          </p:cNvSpPr>
          <p:nvPr>
            <p:ph type="dt" sz="half" idx="10"/>
          </p:nvPr>
        </p:nvSpPr>
        <p:spPr/>
        <p:txBody>
          <a:bodyPr/>
          <a:lstStyle>
            <a:extLst/>
          </a:lstStyle>
          <a:p>
            <a:fld id="{63CFE905-07FC-4AEC-9B7F-EB79B6E7CA0B}" type="datetimeFigureOut">
              <a:rPr lang="pl-PL" smtClean="0"/>
              <a:pPr/>
              <a:t>22.06.2022</a:t>
            </a:fld>
            <a:endParaRPr lang="pl-PL"/>
          </a:p>
        </p:txBody>
      </p:sp>
      <p:sp>
        <p:nvSpPr>
          <p:cNvPr id="6" name="Symbol zastępczy stopki 5"/>
          <p:cNvSpPr>
            <a:spLocks noGrp="1"/>
          </p:cNvSpPr>
          <p:nvPr>
            <p:ph type="ftr" sz="quarter" idx="11"/>
          </p:nvPr>
        </p:nvSpPr>
        <p:spPr/>
        <p:txBody>
          <a:bodyPr/>
          <a:lstStyle>
            <a:extLst/>
          </a:lstStyle>
          <a:p>
            <a:endParaRPr lang="pl-PL"/>
          </a:p>
        </p:txBody>
      </p:sp>
      <p:sp>
        <p:nvSpPr>
          <p:cNvPr id="7" name="Symbol zastępczy numeru slajdu 6"/>
          <p:cNvSpPr>
            <a:spLocks noGrp="1"/>
          </p:cNvSpPr>
          <p:nvPr>
            <p:ph type="sldNum" sz="quarter" idx="12"/>
          </p:nvPr>
        </p:nvSpPr>
        <p:spPr/>
        <p:txBody>
          <a:bodyPr/>
          <a:lstStyle>
            <a:extLst/>
          </a:lstStyle>
          <a:p>
            <a:fld id="{60A91294-09E9-4ECB-8A41-5ECDBF1F930B}" type="slidenum">
              <a:rPr lang="pl-PL" smtClean="0"/>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bg>
      <p:bgRef idx="1002">
        <a:schemeClr val="bg2"/>
      </p:bgRef>
    </p:bg>
    <p:spTree>
      <p:nvGrpSpPr>
        <p:cNvPr id="1" name=""/>
        <p:cNvGrpSpPr/>
        <p:nvPr/>
      </p:nvGrpSpPr>
      <p:grpSpPr>
        <a:xfrm>
          <a:off x="0" y="0"/>
          <a:ext cx="0" cy="0"/>
          <a:chOff x="0" y="0"/>
          <a:chExt cx="0" cy="0"/>
        </a:xfrm>
      </p:grpSpPr>
      <p:sp>
        <p:nvSpPr>
          <p:cNvPr id="8" name="Prostokąt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Prostokąt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ytuł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pl-PL" smtClean="0"/>
              <a:t>Kliknij, aby edytować styl</a:t>
            </a:r>
            <a:endParaRPr kumimoji="0" lang="en-US" dirty="0"/>
          </a:p>
        </p:txBody>
      </p:sp>
      <p:sp>
        <p:nvSpPr>
          <p:cNvPr id="4" name="Symbol zastępczy tekstu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pl-PL" smtClean="0"/>
              <a:t>Kliknij, aby edytować style wzorca tekstu</a:t>
            </a:r>
          </a:p>
        </p:txBody>
      </p:sp>
      <p:sp>
        <p:nvSpPr>
          <p:cNvPr id="5" name="Symbol zastępczy daty 4"/>
          <p:cNvSpPr>
            <a:spLocks noGrp="1"/>
          </p:cNvSpPr>
          <p:nvPr>
            <p:ph type="dt" sz="half" idx="10"/>
          </p:nvPr>
        </p:nvSpPr>
        <p:spPr/>
        <p:txBody>
          <a:bodyPr/>
          <a:lstStyle>
            <a:extLst/>
          </a:lstStyle>
          <a:p>
            <a:fld id="{63CFE905-07FC-4AEC-9B7F-EB79B6E7CA0B}" type="datetimeFigureOut">
              <a:rPr lang="pl-PL" smtClean="0"/>
              <a:pPr/>
              <a:t>22.06.2022</a:t>
            </a:fld>
            <a:endParaRPr lang="pl-PL"/>
          </a:p>
        </p:txBody>
      </p:sp>
      <p:sp>
        <p:nvSpPr>
          <p:cNvPr id="6" name="Symbol zastępczy stopki 5"/>
          <p:cNvSpPr>
            <a:spLocks noGrp="1"/>
          </p:cNvSpPr>
          <p:nvPr>
            <p:ph type="ftr" sz="quarter" idx="11"/>
          </p:nvPr>
        </p:nvSpPr>
        <p:spPr/>
        <p:txBody>
          <a:bodyPr/>
          <a:lstStyle>
            <a:extLst/>
          </a:lstStyle>
          <a:p>
            <a:endParaRPr lang="pl-PL"/>
          </a:p>
        </p:txBody>
      </p:sp>
      <p:sp>
        <p:nvSpPr>
          <p:cNvPr id="7" name="Symbol zastępczy numeru slajdu 6"/>
          <p:cNvSpPr>
            <a:spLocks noGrp="1"/>
          </p:cNvSpPr>
          <p:nvPr>
            <p:ph type="sldNum" sz="quarter" idx="12"/>
          </p:nvPr>
        </p:nvSpPr>
        <p:spPr/>
        <p:txBody>
          <a:bodyPr/>
          <a:lstStyle>
            <a:extLst/>
          </a:lstStyle>
          <a:p>
            <a:fld id="{60A91294-09E9-4ECB-8A41-5ECDBF1F930B}" type="slidenum">
              <a:rPr lang="pl-PL" smtClean="0"/>
              <a:pPr/>
              <a:t>‹#›</a:t>
            </a:fld>
            <a:endParaRPr lang="pl-PL"/>
          </a:p>
        </p:txBody>
      </p:sp>
      <p:sp>
        <p:nvSpPr>
          <p:cNvPr id="10" name="Symbol zastępczy obrazu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pl-PL" smtClean="0"/>
              <a:t>Kliknij ikonę, aby dodać obraz</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Prostokąt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Symbol zastępczy tytułu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pl-PL" smtClean="0"/>
              <a:t>Kliknij, aby edytować styl</a:t>
            </a:r>
            <a:endParaRPr kumimoji="0" lang="en-US"/>
          </a:p>
        </p:txBody>
      </p:sp>
      <p:sp>
        <p:nvSpPr>
          <p:cNvPr id="31" name="Symbol zastępczy tekstu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pl-PL" smtClean="0"/>
              <a:t>Kliknij, aby edytować style wzorca tekstu</a:t>
            </a:r>
          </a:p>
          <a:p>
            <a:pPr lvl="1" eaLnBrk="1" latinLnBrk="0" hangingPunct="1"/>
            <a:r>
              <a:rPr kumimoji="0" lang="pl-PL" smtClean="0"/>
              <a:t>Drugi poziom</a:t>
            </a:r>
          </a:p>
          <a:p>
            <a:pPr lvl="2" eaLnBrk="1" latinLnBrk="0" hangingPunct="1"/>
            <a:r>
              <a:rPr kumimoji="0" lang="pl-PL" smtClean="0"/>
              <a:t>Trzeci poziom</a:t>
            </a:r>
          </a:p>
          <a:p>
            <a:pPr lvl="3" eaLnBrk="1" latinLnBrk="0" hangingPunct="1"/>
            <a:r>
              <a:rPr kumimoji="0" lang="pl-PL" smtClean="0"/>
              <a:t>Czwarty poziom</a:t>
            </a:r>
          </a:p>
          <a:p>
            <a:pPr lvl="4" eaLnBrk="1" latinLnBrk="0" hangingPunct="1"/>
            <a:r>
              <a:rPr kumimoji="0" lang="pl-PL" smtClean="0"/>
              <a:t>Piąty poziom</a:t>
            </a:r>
            <a:endParaRPr kumimoji="0" lang="en-US"/>
          </a:p>
        </p:txBody>
      </p:sp>
      <p:sp>
        <p:nvSpPr>
          <p:cNvPr id="27" name="Symbol zastępczy daty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63CFE905-07FC-4AEC-9B7F-EB79B6E7CA0B}" type="datetimeFigureOut">
              <a:rPr lang="pl-PL" smtClean="0"/>
              <a:pPr/>
              <a:t>22.06.2022</a:t>
            </a:fld>
            <a:endParaRPr lang="pl-PL"/>
          </a:p>
        </p:txBody>
      </p:sp>
      <p:sp>
        <p:nvSpPr>
          <p:cNvPr id="4" name="Symbol zastępczy stopki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pl-PL"/>
          </a:p>
        </p:txBody>
      </p:sp>
      <p:sp>
        <p:nvSpPr>
          <p:cNvPr id="16" name="Symbol zastępczy numeru slajdu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60A91294-09E9-4ECB-8A41-5ECDBF1F930B}" type="slidenum">
              <a:rPr lang="pl-PL" smtClean="0"/>
              <a:pPr/>
              <a:t>‹#›</a:t>
            </a:fld>
            <a:endParaRPr lang="pl-P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2643174" y="1500174"/>
            <a:ext cx="6000792" cy="2472898"/>
          </a:xfrm>
        </p:spPr>
        <p:txBody>
          <a:bodyPr/>
          <a:lstStyle/>
          <a:p>
            <a:r>
              <a:rPr lang="pl-PL" dirty="0" smtClean="0"/>
              <a:t>	Inflacja </a:t>
            </a:r>
            <a:br>
              <a:rPr lang="pl-PL" dirty="0" smtClean="0"/>
            </a:br>
            <a:r>
              <a:rPr lang="pl-PL" dirty="0" smtClean="0"/>
              <a:t>w Polsce i na świecie </a:t>
            </a:r>
            <a:endParaRPr lang="pl-PL" dirty="0"/>
          </a:p>
        </p:txBody>
      </p:sp>
    </p:spTree>
  </p:cSld>
  <p:clrMapOvr>
    <a:masterClrMapping/>
  </p:clrMapOvr>
  <p:transition>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dirty="0"/>
          </a:p>
        </p:txBody>
      </p:sp>
      <p:pic>
        <p:nvPicPr>
          <p:cNvPr id="18434" name="Picture 2"/>
          <p:cNvPicPr>
            <a:picLocks noGrp="1" noChangeAspect="1" noChangeArrowheads="1"/>
          </p:cNvPicPr>
          <p:nvPr>
            <p:ph idx="1"/>
          </p:nvPr>
        </p:nvPicPr>
        <p:blipFill>
          <a:blip r:embed="rId2"/>
          <a:srcRect/>
          <a:stretch>
            <a:fillRect/>
          </a:stretch>
        </p:blipFill>
        <p:spPr bwMode="auto">
          <a:xfrm>
            <a:off x="428596" y="1857364"/>
            <a:ext cx="7624468" cy="3643338"/>
          </a:xfrm>
          <a:prstGeom prst="rect">
            <a:avLst/>
          </a:prstGeom>
          <a:noFill/>
          <a:ln w="9525">
            <a:noFill/>
            <a:miter lim="800000"/>
            <a:headEnd/>
            <a:tailEnd/>
          </a:ln>
          <a:effectLst/>
        </p:spPr>
      </p:pic>
      <p:sp>
        <p:nvSpPr>
          <p:cNvPr id="6" name="Prostokąt 5"/>
          <p:cNvSpPr/>
          <p:nvPr/>
        </p:nvSpPr>
        <p:spPr>
          <a:xfrm>
            <a:off x="285720" y="5786454"/>
            <a:ext cx="7765973" cy="769441"/>
          </a:xfrm>
          <a:prstGeom prst="rect">
            <a:avLst/>
          </a:prstGeom>
        </p:spPr>
        <p:txBody>
          <a:bodyPr wrap="none">
            <a:spAutoFit/>
          </a:bodyPr>
          <a:lstStyle/>
          <a:p>
            <a:pPr algn="ctr"/>
            <a:r>
              <a:rPr lang="pl-PL" sz="2200" dirty="0" smtClean="0">
                <a:latin typeface="Times New Roman" pitchFamily="18" charset="0"/>
                <a:cs typeface="Times New Roman" pitchFamily="18" charset="0"/>
              </a:rPr>
              <a:t>Wykres przedstawiający poziom inflacji w Stanach Zjednoczonych</a:t>
            </a:r>
            <a:br>
              <a:rPr lang="pl-PL" sz="2200" dirty="0" smtClean="0">
                <a:latin typeface="Times New Roman" pitchFamily="18" charset="0"/>
                <a:cs typeface="Times New Roman" pitchFamily="18" charset="0"/>
              </a:rPr>
            </a:br>
            <a:r>
              <a:rPr lang="pl-PL" sz="2200" dirty="0" smtClean="0">
                <a:latin typeface="Times New Roman" pitchFamily="18" charset="0"/>
                <a:cs typeface="Times New Roman" pitchFamily="18" charset="0"/>
              </a:rPr>
              <a:t> w poszczególnych latach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28596" y="285728"/>
            <a:ext cx="7239000" cy="1143000"/>
          </a:xfrm>
        </p:spPr>
        <p:txBody>
          <a:bodyPr/>
          <a:lstStyle/>
          <a:p>
            <a:r>
              <a:rPr lang="pl-PL" dirty="0" smtClean="0"/>
              <a:t>Inflacja w Chinach </a:t>
            </a:r>
            <a:endParaRPr lang="pl-PL" dirty="0"/>
          </a:p>
        </p:txBody>
      </p:sp>
      <p:sp>
        <p:nvSpPr>
          <p:cNvPr id="3" name="Symbol zastępczy zawartości 2"/>
          <p:cNvSpPr>
            <a:spLocks noGrp="1"/>
          </p:cNvSpPr>
          <p:nvPr>
            <p:ph idx="1"/>
          </p:nvPr>
        </p:nvSpPr>
        <p:spPr>
          <a:xfrm>
            <a:off x="457200" y="1609416"/>
            <a:ext cx="7239000" cy="4605666"/>
          </a:xfrm>
        </p:spPr>
        <p:txBody>
          <a:bodyPr>
            <a:noAutofit/>
          </a:bodyPr>
          <a:lstStyle/>
          <a:p>
            <a:pPr algn="just">
              <a:buNone/>
            </a:pPr>
            <a:r>
              <a:rPr lang="pl-PL" sz="2200" dirty="0" smtClean="0">
                <a:latin typeface="Times New Roman" pitchFamily="18" charset="0"/>
                <a:cs typeface="Times New Roman" pitchFamily="18" charset="0"/>
              </a:rPr>
              <a:t>	W październiku 2021 r. inflacja producencka w Chinach wzrosła do najwyższego poziomu od 26 lat. Na fali drożejących warzyw przyspieszyła także inflacja konsumencka, ale pozostaje wyraźnie niższa niż w krajach Zachodu. Oba odczyty okazały się wyższe, niż oczekiwali analitycy. Inflacja PPI (wskaźnik cen dóbr produkcyjnych) przyspieszyła do 13,5 proc. w skali roku. Inflacja CPI sięgnęła 1,5 proc.. Inflacja konsumencka okazała się największa od 26 lat. Najszersza od blisko trzech dekad była różnica pomiędzy oboma wskaźnikami. Za przyspieszeniem inflacji konsumenckiej stał przede wszystkim wzrost cen warzyw - trzeba było za nie płacić w sklepach przeciętnie </a:t>
            </a:r>
            <a:br>
              <a:rPr lang="pl-PL" sz="2200" dirty="0" smtClean="0">
                <a:latin typeface="Times New Roman" pitchFamily="18" charset="0"/>
                <a:cs typeface="Times New Roman" pitchFamily="18" charset="0"/>
              </a:rPr>
            </a:br>
            <a:r>
              <a:rPr lang="pl-PL" sz="2200" dirty="0" smtClean="0">
                <a:latin typeface="Times New Roman" pitchFamily="18" charset="0"/>
                <a:cs typeface="Times New Roman" pitchFamily="18" charset="0"/>
              </a:rPr>
              <a:t>o niemal 16 proc. więcej niż rok wcześniej. </a:t>
            </a:r>
            <a:endParaRPr lang="pl-PL" sz="22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pic>
        <p:nvPicPr>
          <p:cNvPr id="19458" name="Picture 2"/>
          <p:cNvPicPr>
            <a:picLocks noGrp="1" noChangeAspect="1" noChangeArrowheads="1"/>
          </p:cNvPicPr>
          <p:nvPr>
            <p:ph idx="1"/>
          </p:nvPr>
        </p:nvPicPr>
        <p:blipFill>
          <a:blip r:embed="rId2"/>
          <a:srcRect/>
          <a:stretch>
            <a:fillRect/>
          </a:stretch>
        </p:blipFill>
        <p:spPr bwMode="auto">
          <a:xfrm>
            <a:off x="500034" y="1571612"/>
            <a:ext cx="7239000" cy="3902035"/>
          </a:xfrm>
          <a:prstGeom prst="rect">
            <a:avLst/>
          </a:prstGeom>
          <a:noFill/>
          <a:ln w="9525">
            <a:noFill/>
            <a:miter lim="800000"/>
            <a:headEnd/>
            <a:tailEnd/>
          </a:ln>
          <a:effectLst/>
        </p:spPr>
      </p:pic>
      <p:sp>
        <p:nvSpPr>
          <p:cNvPr id="5" name="Prostokąt 4"/>
          <p:cNvSpPr/>
          <p:nvPr/>
        </p:nvSpPr>
        <p:spPr>
          <a:xfrm>
            <a:off x="642910" y="5715016"/>
            <a:ext cx="6929486" cy="769441"/>
          </a:xfrm>
          <a:prstGeom prst="rect">
            <a:avLst/>
          </a:prstGeom>
        </p:spPr>
        <p:txBody>
          <a:bodyPr wrap="square">
            <a:spAutoFit/>
          </a:bodyPr>
          <a:lstStyle/>
          <a:p>
            <a:pPr algn="ctr"/>
            <a:r>
              <a:rPr lang="pl-PL" sz="2200" dirty="0" smtClean="0">
                <a:latin typeface="Times New Roman" pitchFamily="18" charset="0"/>
                <a:cs typeface="Times New Roman" pitchFamily="18" charset="0"/>
              </a:rPr>
              <a:t>Wykres przedstawiający poziom inflacji w Chinach</a:t>
            </a:r>
            <a:br>
              <a:rPr lang="pl-PL" sz="2200" dirty="0" smtClean="0">
                <a:latin typeface="Times New Roman" pitchFamily="18" charset="0"/>
                <a:cs typeface="Times New Roman" pitchFamily="18" charset="0"/>
              </a:rPr>
            </a:br>
            <a:r>
              <a:rPr lang="pl-PL" sz="2200" dirty="0" smtClean="0">
                <a:latin typeface="Times New Roman" pitchFamily="18" charset="0"/>
                <a:cs typeface="Times New Roman" pitchFamily="18" charset="0"/>
              </a:rPr>
              <a:t> w poszczególnych latach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Inflacja w Rosji </a:t>
            </a:r>
            <a:endParaRPr lang="pl-PL" dirty="0"/>
          </a:p>
        </p:txBody>
      </p:sp>
      <p:sp>
        <p:nvSpPr>
          <p:cNvPr id="3" name="Symbol zastępczy zawartości 2"/>
          <p:cNvSpPr>
            <a:spLocks noGrp="1"/>
          </p:cNvSpPr>
          <p:nvPr>
            <p:ph idx="1"/>
          </p:nvPr>
        </p:nvSpPr>
        <p:spPr/>
        <p:txBody>
          <a:bodyPr/>
          <a:lstStyle/>
          <a:p>
            <a:pPr algn="just">
              <a:buNone/>
            </a:pPr>
            <a:r>
              <a:rPr lang="pl-PL" dirty="0" smtClean="0"/>
              <a:t>	Według danych Federalnego Urzędu Statystycznego, w listopadzie 2021 r. inflacja w Rosji wzrosła do 8,4 proc. w ujęciu rocznym z 8,14 proc. miesiąc wcześniej przebijając medianę prognoz na poziomie 8,35 proc. To najwyższy poziom wskaźnika od stycznia 2016 r.</a:t>
            </a:r>
            <a:endParaRPr lang="pl-PL"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pic>
        <p:nvPicPr>
          <p:cNvPr id="20482" name="Picture 2"/>
          <p:cNvPicPr>
            <a:picLocks noGrp="1" noChangeAspect="1" noChangeArrowheads="1"/>
          </p:cNvPicPr>
          <p:nvPr>
            <p:ph idx="1"/>
          </p:nvPr>
        </p:nvPicPr>
        <p:blipFill>
          <a:blip r:embed="rId2"/>
          <a:srcRect/>
          <a:stretch>
            <a:fillRect/>
          </a:stretch>
        </p:blipFill>
        <p:spPr bwMode="auto">
          <a:xfrm>
            <a:off x="357157" y="1571612"/>
            <a:ext cx="7358941" cy="4143404"/>
          </a:xfrm>
          <a:prstGeom prst="rect">
            <a:avLst/>
          </a:prstGeom>
          <a:noFill/>
          <a:ln w="9525">
            <a:noFill/>
            <a:miter lim="800000"/>
            <a:headEnd/>
            <a:tailEnd/>
          </a:ln>
          <a:effectLst/>
        </p:spPr>
      </p:pic>
      <p:sp>
        <p:nvSpPr>
          <p:cNvPr id="5" name="Prostokąt 4"/>
          <p:cNvSpPr/>
          <p:nvPr/>
        </p:nvSpPr>
        <p:spPr>
          <a:xfrm>
            <a:off x="785786" y="5786454"/>
            <a:ext cx="6643734" cy="769441"/>
          </a:xfrm>
          <a:prstGeom prst="rect">
            <a:avLst/>
          </a:prstGeom>
        </p:spPr>
        <p:txBody>
          <a:bodyPr wrap="square">
            <a:spAutoFit/>
          </a:bodyPr>
          <a:lstStyle/>
          <a:p>
            <a:pPr algn="ctr"/>
            <a:r>
              <a:rPr lang="pl-PL" sz="2200" dirty="0" smtClean="0">
                <a:latin typeface="Times New Roman" pitchFamily="18" charset="0"/>
                <a:cs typeface="Times New Roman" pitchFamily="18" charset="0"/>
              </a:rPr>
              <a:t>Wykres przedstawiający poziom inflacji w Rosji</a:t>
            </a:r>
            <a:br>
              <a:rPr lang="pl-PL" sz="2200" dirty="0" smtClean="0">
                <a:latin typeface="Times New Roman" pitchFamily="18" charset="0"/>
                <a:cs typeface="Times New Roman" pitchFamily="18" charset="0"/>
              </a:rPr>
            </a:br>
            <a:r>
              <a:rPr lang="pl-PL" sz="2200" dirty="0" smtClean="0">
                <a:latin typeface="Times New Roman" pitchFamily="18" charset="0"/>
                <a:cs typeface="Times New Roman" pitchFamily="18" charset="0"/>
              </a:rPr>
              <a:t> w poszczególnych latach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Inflacja w Japonii</a:t>
            </a:r>
            <a:endParaRPr lang="pl-PL" dirty="0"/>
          </a:p>
        </p:txBody>
      </p:sp>
      <p:sp>
        <p:nvSpPr>
          <p:cNvPr id="3" name="Symbol zastępczy zawartości 2"/>
          <p:cNvSpPr>
            <a:spLocks noGrp="1"/>
          </p:cNvSpPr>
          <p:nvPr>
            <p:ph idx="1"/>
          </p:nvPr>
        </p:nvSpPr>
        <p:spPr/>
        <p:txBody>
          <a:bodyPr>
            <a:noAutofit/>
          </a:bodyPr>
          <a:lstStyle/>
          <a:p>
            <a:pPr algn="just">
              <a:buNone/>
            </a:pPr>
            <a:r>
              <a:rPr lang="pl-PL" sz="2000" dirty="0" smtClean="0">
                <a:latin typeface="Times New Roman" pitchFamily="18" charset="0"/>
                <a:cs typeface="Times New Roman" pitchFamily="18" charset="0"/>
              </a:rPr>
              <a:t>	W USA czy krajach Unii Europejskiej inflacja jest najwyższa od dekad, tymczasem ceny towarów i usług konsumpcyjnych zdecydowanie wolniej rosną w Azji. Wyjątkowo niskim tempem wzrostu kosztów życia tradycyjnie charakteryzuje się Japonia. </a:t>
            </a:r>
            <a:br>
              <a:rPr lang="pl-PL" sz="2000" dirty="0" smtClean="0">
                <a:latin typeface="Times New Roman" pitchFamily="18" charset="0"/>
                <a:cs typeface="Times New Roman" pitchFamily="18" charset="0"/>
              </a:rPr>
            </a:br>
            <a:r>
              <a:rPr lang="pl-PL" sz="2000" dirty="0" smtClean="0">
                <a:latin typeface="Times New Roman" pitchFamily="18" charset="0"/>
                <a:cs typeface="Times New Roman" pitchFamily="18" charset="0"/>
              </a:rPr>
              <a:t>W styczniu inflacja w Kraju Kwitnącej Wiśni jeszcze wyraźniej spowolniła i wyniosła raptem 0,5 proc. - poinformowało japońskie ministerstwo spraw wewnętrznych. Podobnie jak w przypadku innych krajów, w których odczyty odbiegają od reszty świata bądź poprzednich wyników, spory udział mają efekty tymczasowe. Tak jest choćby w przypadku Niemiec, gdzie w ujęciu rocznym inflacja nieco zwolniła, ponieważ rok wcześniej przestał obowiązywać obniżony VAT, oraz Chin, gdzie bardzo niska inflacja jest zasługą </a:t>
            </a:r>
            <a:r>
              <a:rPr lang="pl-PL" sz="2000" dirty="0" err="1" smtClean="0">
                <a:latin typeface="Times New Roman" pitchFamily="18" charset="0"/>
                <a:cs typeface="Times New Roman" pitchFamily="18" charset="0"/>
              </a:rPr>
              <a:t>m.in</a:t>
            </a:r>
            <a:r>
              <a:rPr lang="pl-PL" sz="2000" dirty="0" smtClean="0">
                <a:latin typeface="Times New Roman" pitchFamily="18" charset="0"/>
                <a:cs typeface="Times New Roman" pitchFamily="18" charset="0"/>
              </a:rPr>
              <a:t> gwałtownych spadków cen wieprzowiny po odbudowie stad trzody chlewnej po epidemii ASF. </a:t>
            </a:r>
            <a:endParaRPr lang="pl-PL" sz="20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pic>
        <p:nvPicPr>
          <p:cNvPr id="21506" name="Picture 2"/>
          <p:cNvPicPr>
            <a:picLocks noGrp="1" noChangeAspect="1" noChangeArrowheads="1"/>
          </p:cNvPicPr>
          <p:nvPr>
            <p:ph idx="1"/>
          </p:nvPr>
        </p:nvPicPr>
        <p:blipFill>
          <a:blip r:embed="rId2"/>
          <a:srcRect/>
          <a:stretch>
            <a:fillRect/>
          </a:stretch>
        </p:blipFill>
        <p:spPr bwMode="auto">
          <a:xfrm>
            <a:off x="428596" y="1571612"/>
            <a:ext cx="7239000" cy="4184570"/>
          </a:xfrm>
          <a:prstGeom prst="rect">
            <a:avLst/>
          </a:prstGeom>
          <a:noFill/>
          <a:ln w="9525">
            <a:noFill/>
            <a:miter lim="800000"/>
            <a:headEnd/>
            <a:tailEnd/>
          </a:ln>
          <a:effectLst/>
        </p:spPr>
      </p:pic>
      <p:sp>
        <p:nvSpPr>
          <p:cNvPr id="5" name="Prostokąt 4"/>
          <p:cNvSpPr/>
          <p:nvPr/>
        </p:nvSpPr>
        <p:spPr>
          <a:xfrm>
            <a:off x="428596" y="5857892"/>
            <a:ext cx="7143800" cy="769441"/>
          </a:xfrm>
          <a:prstGeom prst="rect">
            <a:avLst/>
          </a:prstGeom>
        </p:spPr>
        <p:txBody>
          <a:bodyPr wrap="square">
            <a:spAutoFit/>
          </a:bodyPr>
          <a:lstStyle/>
          <a:p>
            <a:pPr algn="ctr"/>
            <a:r>
              <a:rPr lang="pl-PL" sz="2200" dirty="0" smtClean="0">
                <a:latin typeface="Times New Roman" pitchFamily="18" charset="0"/>
                <a:cs typeface="Times New Roman" pitchFamily="18" charset="0"/>
              </a:rPr>
              <a:t>Wykres przedstawiający poziom inflacji w Japonii, Niemczech oraz USA w poszczególnych latach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Inflacja w Brazylii</a:t>
            </a:r>
            <a:endParaRPr lang="pl-PL" dirty="0"/>
          </a:p>
        </p:txBody>
      </p:sp>
      <p:sp>
        <p:nvSpPr>
          <p:cNvPr id="3" name="Symbol zastępczy zawartości 2"/>
          <p:cNvSpPr>
            <a:spLocks noGrp="1"/>
          </p:cNvSpPr>
          <p:nvPr>
            <p:ph idx="1"/>
          </p:nvPr>
        </p:nvSpPr>
        <p:spPr>
          <a:xfrm>
            <a:off x="457200" y="1609416"/>
            <a:ext cx="7239000" cy="4962856"/>
          </a:xfrm>
        </p:spPr>
        <p:txBody>
          <a:bodyPr>
            <a:normAutofit fontScale="85000" lnSpcReduction="20000"/>
          </a:bodyPr>
          <a:lstStyle/>
          <a:p>
            <a:pPr algn="just">
              <a:buNone/>
            </a:pPr>
            <a:r>
              <a:rPr lang="pl-PL" dirty="0" smtClean="0"/>
              <a:t>	Inflacja we wrześniu 2021 roku w Brazylii wyniosła 10,25 proc. Bank Centralny Brazylii podniósł stopy procentowe najmocniej od blisko 20 lat. Kraj Kawy walczy z inflacją przekraczającą 10 proc. rocznie. Decyzją BCB podstawowa stopa procentowa </a:t>
            </a:r>
            <a:br>
              <a:rPr lang="pl-PL" dirty="0" smtClean="0"/>
            </a:br>
            <a:r>
              <a:rPr lang="pl-PL" dirty="0" smtClean="0"/>
              <a:t>w Brazylii (</a:t>
            </a:r>
            <a:r>
              <a:rPr lang="pl-PL" dirty="0" err="1" smtClean="0"/>
              <a:t>Selic</a:t>
            </a:r>
            <a:r>
              <a:rPr lang="pl-PL" dirty="0" smtClean="0"/>
              <a:t>) została podniesiona aż o 1,5 punktu procentowego, do poziomu 7,75 proc. To największy ruch w górę ceny brazylijskiego pieniądza od 2002 r. Sam poziom stóp jest natomiast najwyższy od 4 lat. Październikowa podwyżka stanowi kontynuację cyklu rozpoczętego w marcu. Brazylijskie władze monetarne podnosiły stopy już sześciokrotnie, startując od poziomu 2 proc. Zdaniem ekonomistów na tym nie koniec i w grudniu oczekiwać możemy kolejnej podwyżki. Co istotne, rynkowi analitycy przewidywali, że w bieżącym miesiącu dojdzie do podwyżki o 1 punkt procentowy.</a:t>
            </a:r>
          </a:p>
          <a:p>
            <a:endParaRPr lang="pl-PL"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pic>
        <p:nvPicPr>
          <p:cNvPr id="22530" name="Picture 2"/>
          <p:cNvPicPr>
            <a:picLocks noGrp="1" noChangeAspect="1" noChangeArrowheads="1"/>
          </p:cNvPicPr>
          <p:nvPr>
            <p:ph idx="1"/>
          </p:nvPr>
        </p:nvPicPr>
        <p:blipFill>
          <a:blip r:embed="rId2"/>
          <a:srcRect/>
          <a:stretch>
            <a:fillRect/>
          </a:stretch>
        </p:blipFill>
        <p:spPr bwMode="auto">
          <a:xfrm>
            <a:off x="857224" y="1330464"/>
            <a:ext cx="6572296" cy="4107686"/>
          </a:xfrm>
          <a:prstGeom prst="rect">
            <a:avLst/>
          </a:prstGeom>
          <a:noFill/>
          <a:ln w="9525">
            <a:noFill/>
            <a:miter lim="800000"/>
            <a:headEnd/>
            <a:tailEnd/>
          </a:ln>
          <a:effectLst/>
        </p:spPr>
      </p:pic>
      <p:sp>
        <p:nvSpPr>
          <p:cNvPr id="5" name="Prostokąt 4"/>
          <p:cNvSpPr/>
          <p:nvPr/>
        </p:nvSpPr>
        <p:spPr>
          <a:xfrm>
            <a:off x="571472" y="5572140"/>
            <a:ext cx="7143800" cy="769441"/>
          </a:xfrm>
          <a:prstGeom prst="rect">
            <a:avLst/>
          </a:prstGeom>
        </p:spPr>
        <p:txBody>
          <a:bodyPr wrap="square">
            <a:spAutoFit/>
          </a:bodyPr>
          <a:lstStyle/>
          <a:p>
            <a:pPr algn="ctr"/>
            <a:r>
              <a:rPr lang="pl-PL" sz="2200" dirty="0" smtClean="0">
                <a:latin typeface="Times New Roman" pitchFamily="18" charset="0"/>
                <a:cs typeface="Times New Roman" pitchFamily="18" charset="0"/>
              </a:rPr>
              <a:t>Wykres przedstawiający poziom inflacji w Brazylii </a:t>
            </a:r>
            <a:br>
              <a:rPr lang="pl-PL" sz="2200" dirty="0" smtClean="0">
                <a:latin typeface="Times New Roman" pitchFamily="18" charset="0"/>
                <a:cs typeface="Times New Roman" pitchFamily="18" charset="0"/>
              </a:rPr>
            </a:br>
            <a:r>
              <a:rPr lang="pl-PL" sz="2200" dirty="0" smtClean="0">
                <a:latin typeface="Times New Roman" pitchFamily="18" charset="0"/>
                <a:cs typeface="Times New Roman" pitchFamily="18" charset="0"/>
              </a:rPr>
              <a:t>w poszczególnych latach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500034" y="2500306"/>
            <a:ext cx="7258072" cy="2248212"/>
          </a:xfrm>
        </p:spPr>
        <p:txBody>
          <a:bodyPr/>
          <a:lstStyle/>
          <a:p>
            <a:pPr algn="just">
              <a:buNone/>
            </a:pPr>
            <a:r>
              <a:rPr lang="pl-PL" dirty="0" smtClean="0"/>
              <a:t>	</a:t>
            </a:r>
            <a:r>
              <a:rPr lang="pl-PL" sz="2200" dirty="0" smtClean="0">
                <a:latin typeface="Times New Roman" pitchFamily="18" charset="0"/>
                <a:cs typeface="Times New Roman" pitchFamily="18" charset="0"/>
              </a:rPr>
              <a:t>Inflacja w dzisiejszych czasach jest w niektórych krajach największa od dziesięcioleci, a w niektórych państwach najniższa. Prowadzi to do nieustannej walki o obniżenie  poziomu inflacji, banki podnoszą stopy oprocentowania czy stosują inne narzędzia aby ją zmniejszyć. </a:t>
            </a:r>
            <a:endParaRPr lang="pl-PL" sz="22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357158" y="142852"/>
            <a:ext cx="7786742" cy="1143000"/>
          </a:xfrm>
        </p:spPr>
        <p:txBody>
          <a:bodyPr>
            <a:normAutofit/>
          </a:bodyPr>
          <a:lstStyle/>
          <a:p>
            <a:r>
              <a:rPr lang="pl-PL" sz="3400" dirty="0" smtClean="0"/>
              <a:t>Czym jest tak właściwie inflacja? </a:t>
            </a:r>
            <a:endParaRPr lang="pl-PL" sz="3400" dirty="0"/>
          </a:p>
        </p:txBody>
      </p:sp>
      <p:sp>
        <p:nvSpPr>
          <p:cNvPr id="3" name="Symbol zastępczy zawartości 2"/>
          <p:cNvSpPr>
            <a:spLocks noGrp="1"/>
          </p:cNvSpPr>
          <p:nvPr>
            <p:ph idx="1"/>
          </p:nvPr>
        </p:nvSpPr>
        <p:spPr>
          <a:xfrm>
            <a:off x="428596" y="1643050"/>
            <a:ext cx="7572428" cy="2891154"/>
          </a:xfrm>
        </p:spPr>
        <p:txBody>
          <a:bodyPr>
            <a:noAutofit/>
          </a:bodyPr>
          <a:lstStyle/>
          <a:p>
            <a:pPr algn="just">
              <a:buNone/>
            </a:pPr>
            <a:r>
              <a:rPr lang="pl-PL" sz="2200" dirty="0" smtClean="0">
                <a:latin typeface="Times New Roman" pitchFamily="18" charset="0"/>
                <a:cs typeface="Times New Roman" pitchFamily="18" charset="0"/>
              </a:rPr>
              <a:t>	W gospodarce rynkowej ceny towarów i usług ciągle się zmieniają  jedne rosną, inne spadają. Jednak inflacja występuje dopiero wtedy, gdy występuje powszechny wzrost cen, a nie wtedy gdy mamy do czynienia z podwyżkami dotyczącymi tylko niektórych dóbr. Inflacja oznacza, że za tą samą kwotę można kupić coraz mniej. Innymi słowy, inflacja powoduje, że z czasem wartość pieniądza spada. </a:t>
            </a:r>
            <a:endParaRPr lang="pl-PL" sz="2200" dirty="0"/>
          </a:p>
        </p:txBody>
      </p:sp>
      <p:pic>
        <p:nvPicPr>
          <p:cNvPr id="2050" name="Picture 2" descr="Inflacja w 2022 roku spadnie, ale będzie wyższa od wcześniejszych prognoz.  Ankieta NBP sprzed podwyżki stóp - Bankier.pl"/>
          <p:cNvPicPr>
            <a:picLocks noChangeAspect="1" noChangeArrowheads="1"/>
          </p:cNvPicPr>
          <p:nvPr/>
        </p:nvPicPr>
        <p:blipFill>
          <a:blip r:embed="rId2"/>
          <a:srcRect/>
          <a:stretch>
            <a:fillRect/>
          </a:stretch>
        </p:blipFill>
        <p:spPr bwMode="auto">
          <a:xfrm>
            <a:off x="3857620" y="4214818"/>
            <a:ext cx="4143404" cy="2482546"/>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p:txBody>
          <a:bodyPr/>
          <a:lstStyle/>
          <a:p>
            <a:pPr>
              <a:buNone/>
            </a:pPr>
            <a:r>
              <a:rPr lang="pl-PL" dirty="0" smtClean="0"/>
              <a:t>	Dziękuje za uwagę </a:t>
            </a:r>
          </a:p>
          <a:p>
            <a:pPr>
              <a:buNone/>
            </a:pPr>
            <a:r>
              <a:rPr lang="pl-PL" dirty="0" smtClean="0"/>
              <a:t>	Prezentacje wykonała:</a:t>
            </a:r>
          </a:p>
          <a:p>
            <a:pPr>
              <a:buNone/>
            </a:pPr>
            <a:r>
              <a:rPr lang="pl-PL" dirty="0" smtClean="0"/>
              <a:t>	Weronika Biernacka klasa 3 GF</a:t>
            </a:r>
            <a:endParaRPr lang="pl-P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Jak obliczyć inflację ?</a:t>
            </a:r>
            <a:endParaRPr lang="pl-PL" dirty="0"/>
          </a:p>
        </p:txBody>
      </p:sp>
      <p:sp>
        <p:nvSpPr>
          <p:cNvPr id="3" name="Symbol zastępczy zawartości 2"/>
          <p:cNvSpPr>
            <a:spLocks noGrp="1"/>
          </p:cNvSpPr>
          <p:nvPr>
            <p:ph idx="1"/>
          </p:nvPr>
        </p:nvSpPr>
        <p:spPr>
          <a:xfrm>
            <a:off x="457200" y="1609416"/>
            <a:ext cx="7239000" cy="4177038"/>
          </a:xfrm>
        </p:spPr>
        <p:txBody>
          <a:bodyPr>
            <a:noAutofit/>
          </a:bodyPr>
          <a:lstStyle/>
          <a:p>
            <a:pPr algn="just">
              <a:buNone/>
            </a:pPr>
            <a:r>
              <a:rPr lang="pl-PL" sz="2200" dirty="0" smtClean="0">
                <a:latin typeface="Times New Roman" pitchFamily="18" charset="0"/>
                <a:cs typeface="Times New Roman" pitchFamily="18" charset="0"/>
              </a:rPr>
              <a:t>	Przy obliczaniu inflacji udział poszczególnych towarów </a:t>
            </a:r>
            <a:br>
              <a:rPr lang="pl-PL" sz="2200" dirty="0" smtClean="0">
                <a:latin typeface="Times New Roman" pitchFamily="18" charset="0"/>
                <a:cs typeface="Times New Roman" pitchFamily="18" charset="0"/>
              </a:rPr>
            </a:br>
            <a:r>
              <a:rPr lang="pl-PL" sz="2200" dirty="0" smtClean="0">
                <a:latin typeface="Times New Roman" pitchFamily="18" charset="0"/>
                <a:cs typeface="Times New Roman" pitchFamily="18" charset="0"/>
              </a:rPr>
              <a:t>i usług określa się na podstawie przeciętnej struktury wydatków wszystkich gospodarstw domowych ponieważ każde gospodarstwo domowe inaczej wydaje swoje dochody. Mierząc inflację, bierze się pod uwagę wszystkie towary i usługi, z których korzystają gospodarstwa domowe. </a:t>
            </a:r>
          </a:p>
          <a:p>
            <a:pPr algn="just">
              <a:buNone/>
            </a:pPr>
            <a:r>
              <a:rPr lang="pl-PL" sz="2200" dirty="0" smtClean="0">
                <a:latin typeface="Times New Roman" pitchFamily="18" charset="0"/>
                <a:cs typeface="Times New Roman" pitchFamily="18" charset="0"/>
              </a:rPr>
              <a:t>	Wszystkie dobra nabyte przez gospodarstwa domowe w danym roku tworzą tzw. koszyk konsumpcyjny. Każda pozycja w tym koszyku ma przypisaną cenę, która z czasem może się zmieniać. Roczną stopę inflacji oblicza się, porównując całkowitą wartość koszyka w danym miesiącu i w analogicznym miesiącu poprzedniego roku.</a:t>
            </a:r>
          </a:p>
          <a:p>
            <a:endParaRPr lang="pl-PL" sz="2200" dirty="0" smtClean="0"/>
          </a:p>
          <a:p>
            <a:endParaRPr lang="pl-PL" sz="2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Inflacja w Polsce </a:t>
            </a:r>
            <a:endParaRPr lang="pl-PL" dirty="0"/>
          </a:p>
        </p:txBody>
      </p:sp>
      <p:sp>
        <p:nvSpPr>
          <p:cNvPr id="3" name="Symbol zastępczy zawartości 2"/>
          <p:cNvSpPr>
            <a:spLocks noGrp="1"/>
          </p:cNvSpPr>
          <p:nvPr>
            <p:ph idx="1"/>
          </p:nvPr>
        </p:nvSpPr>
        <p:spPr/>
        <p:txBody>
          <a:bodyPr>
            <a:normAutofit fontScale="85000" lnSpcReduction="20000"/>
          </a:bodyPr>
          <a:lstStyle/>
          <a:p>
            <a:pPr algn="just">
              <a:buNone/>
            </a:pPr>
            <a:r>
              <a:rPr lang="pl-PL" dirty="0" smtClean="0"/>
              <a:t>	</a:t>
            </a:r>
            <a:r>
              <a:rPr lang="pl-PL" dirty="0" smtClean="0">
                <a:latin typeface="Times New Roman" pitchFamily="18" charset="0"/>
                <a:cs typeface="Times New Roman" pitchFamily="18" charset="0"/>
              </a:rPr>
              <a:t>Jak wynika ze wstępnego szacunku GUS inflacja CPI (z ang. </a:t>
            </a:r>
            <a:r>
              <a:rPr lang="pl-PL" i="1" dirty="0" smtClean="0">
                <a:latin typeface="Times New Roman" pitchFamily="18" charset="0"/>
                <a:cs typeface="Times New Roman" pitchFamily="18" charset="0"/>
              </a:rPr>
              <a:t>Consumer Price Index</a:t>
            </a:r>
            <a:r>
              <a:rPr lang="pl-PL" dirty="0" smtClean="0">
                <a:latin typeface="Times New Roman" pitchFamily="18" charset="0"/>
                <a:cs typeface="Times New Roman" pitchFamily="18" charset="0"/>
              </a:rPr>
              <a:t> to, rozwijając skrót, Wskaźnik cen towarów i usług konsumpcyjnych. przyspieszała w grudniu 2021 roku szósty miesiąc </a:t>
            </a:r>
            <a:br>
              <a:rPr lang="pl-PL" dirty="0" smtClean="0">
                <a:latin typeface="Times New Roman" pitchFamily="18" charset="0"/>
                <a:cs typeface="Times New Roman" pitchFamily="18" charset="0"/>
              </a:rPr>
            </a:br>
            <a:r>
              <a:rPr lang="pl-PL" dirty="0" smtClean="0">
                <a:latin typeface="Times New Roman" pitchFamily="18" charset="0"/>
                <a:cs typeface="Times New Roman" pitchFamily="18" charset="0"/>
              </a:rPr>
              <a:t>z rzędu i ponownie okazała się wyższa, niż oczekiwali analitycy Tempo wzrostu cen konsumenckich było najwyższe od 21 lat.</a:t>
            </a:r>
          </a:p>
          <a:p>
            <a:pPr algn="just">
              <a:buNone/>
            </a:pPr>
            <a:r>
              <a:rPr lang="pl-PL" dirty="0" smtClean="0">
                <a:latin typeface="Times New Roman" pitchFamily="18" charset="0"/>
                <a:cs typeface="Times New Roman" pitchFamily="18" charset="0"/>
              </a:rPr>
              <a:t>	Natomiast koszyk towarów i usług konsumpcyjnych podrożał w grudniu o 8,6 proc. w porównaniu </a:t>
            </a:r>
            <a:br>
              <a:rPr lang="pl-PL" dirty="0" smtClean="0">
                <a:latin typeface="Times New Roman" pitchFamily="18" charset="0"/>
                <a:cs typeface="Times New Roman" pitchFamily="18" charset="0"/>
              </a:rPr>
            </a:br>
            <a:r>
              <a:rPr lang="pl-PL" dirty="0" smtClean="0">
                <a:latin typeface="Times New Roman" pitchFamily="18" charset="0"/>
                <a:cs typeface="Times New Roman" pitchFamily="18" charset="0"/>
              </a:rPr>
              <a:t>z grudniem 2020 r. W ostatnich miesiącach tempo wzrostu cen wyraźnie przyspiesza. Jeszcze w lutym 2021 r. wynosiło 2,4 proc. Wyższą inflację CPI po raz ostatni odnotowano w listopadzie 2000 r., gdy sięgnęła 9,3 proc.</a:t>
            </a:r>
          </a:p>
          <a:p>
            <a:pPr algn="just">
              <a:buNone/>
            </a:pPr>
            <a:r>
              <a:rPr lang="pl-PL" dirty="0" smtClean="0">
                <a:latin typeface="Times New Roman" pitchFamily="18" charset="0"/>
                <a:cs typeface="Times New Roman" pitchFamily="18" charset="0"/>
              </a:rPr>
              <a:t>	Konsensus rynkowy przewidywał w grudniu wynik równy 8,3 proc. Inflacja po raz szósty z rzędu okazała się wyższa, niż oczekiwali analitycy.</a:t>
            </a:r>
            <a:endParaRPr lang="pl-PL"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dirty="0"/>
          </a:p>
        </p:txBody>
      </p:sp>
      <p:pic>
        <p:nvPicPr>
          <p:cNvPr id="16386" name="Picture 2"/>
          <p:cNvPicPr>
            <a:picLocks noGrp="1" noChangeAspect="1" noChangeArrowheads="1"/>
          </p:cNvPicPr>
          <p:nvPr>
            <p:ph idx="1"/>
          </p:nvPr>
        </p:nvPicPr>
        <p:blipFill>
          <a:blip r:embed="rId2"/>
          <a:srcRect/>
          <a:stretch>
            <a:fillRect/>
          </a:stretch>
        </p:blipFill>
        <p:spPr bwMode="auto">
          <a:xfrm>
            <a:off x="500034" y="1571612"/>
            <a:ext cx="7239000" cy="3894398"/>
          </a:xfrm>
          <a:prstGeom prst="rect">
            <a:avLst/>
          </a:prstGeom>
          <a:noFill/>
          <a:ln w="9525">
            <a:noFill/>
            <a:miter lim="800000"/>
            <a:headEnd/>
            <a:tailEnd/>
          </a:ln>
          <a:effectLst/>
        </p:spPr>
      </p:pic>
      <p:sp>
        <p:nvSpPr>
          <p:cNvPr id="5" name="Prostokąt 4"/>
          <p:cNvSpPr/>
          <p:nvPr/>
        </p:nvSpPr>
        <p:spPr>
          <a:xfrm>
            <a:off x="857224" y="5715016"/>
            <a:ext cx="6437340" cy="769441"/>
          </a:xfrm>
          <a:prstGeom prst="rect">
            <a:avLst/>
          </a:prstGeom>
        </p:spPr>
        <p:txBody>
          <a:bodyPr wrap="none">
            <a:spAutoFit/>
          </a:bodyPr>
          <a:lstStyle/>
          <a:p>
            <a:pPr algn="ctr"/>
            <a:r>
              <a:rPr lang="pl-PL" sz="2200" dirty="0" smtClean="0"/>
              <a:t>Wykres przedstawiający poziom inflacji w Polsce </a:t>
            </a:r>
            <a:br>
              <a:rPr lang="pl-PL" sz="2200" dirty="0" smtClean="0"/>
            </a:br>
            <a:r>
              <a:rPr lang="pl-PL" sz="2200" dirty="0" smtClean="0"/>
              <a:t>w poszczególnych latach </a:t>
            </a:r>
            <a:endParaRPr lang="pl-PL" sz="2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pl-PL" dirty="0" smtClean="0"/>
              <a:t>Inflacja w Unii Europejskiej </a:t>
            </a:r>
            <a:endParaRPr lang="pl-PL" dirty="0"/>
          </a:p>
        </p:txBody>
      </p:sp>
      <p:sp>
        <p:nvSpPr>
          <p:cNvPr id="3" name="Symbol zastępczy zawartości 2"/>
          <p:cNvSpPr>
            <a:spLocks noGrp="1"/>
          </p:cNvSpPr>
          <p:nvPr>
            <p:ph idx="1"/>
          </p:nvPr>
        </p:nvSpPr>
        <p:spPr>
          <a:xfrm>
            <a:off x="428596" y="1714488"/>
            <a:ext cx="7239000" cy="4857784"/>
          </a:xfrm>
        </p:spPr>
        <p:txBody>
          <a:bodyPr>
            <a:normAutofit fontScale="40000" lnSpcReduction="20000"/>
          </a:bodyPr>
          <a:lstStyle/>
          <a:p>
            <a:pPr algn="just">
              <a:buNone/>
            </a:pPr>
            <a:r>
              <a:rPr lang="pl-PL" sz="5500" dirty="0" smtClean="0">
                <a:latin typeface="Times New Roman" pitchFamily="18" charset="0"/>
                <a:cs typeface="Times New Roman" pitchFamily="18" charset="0"/>
              </a:rPr>
              <a:t>	Jak wynika z danych </a:t>
            </a:r>
            <a:r>
              <a:rPr lang="pl-PL" sz="5500" dirty="0" err="1" smtClean="0">
                <a:latin typeface="Times New Roman" pitchFamily="18" charset="0"/>
                <a:cs typeface="Times New Roman" pitchFamily="18" charset="0"/>
              </a:rPr>
              <a:t>Eurostatu</a:t>
            </a:r>
            <a:r>
              <a:rPr lang="pl-PL" sz="5500" dirty="0" smtClean="0">
                <a:latin typeface="Times New Roman" pitchFamily="18" charset="0"/>
                <a:cs typeface="Times New Roman" pitchFamily="18" charset="0"/>
              </a:rPr>
              <a:t> inflacja w Unii Europejskiej przyspieszyła w grudniu 2021 r. i była najwyższa od ponad dwóch dekad. Większe tempo wzrostu cen niż w Polsce zanotowano wyłącznie w Estonii i na Litwie. Według informacji </a:t>
            </a:r>
            <a:r>
              <a:rPr lang="pl-PL" sz="5500" dirty="0" err="1" smtClean="0">
                <a:latin typeface="Times New Roman" pitchFamily="18" charset="0"/>
                <a:cs typeface="Times New Roman" pitchFamily="18" charset="0"/>
              </a:rPr>
              <a:t>Eurostatu</a:t>
            </a:r>
            <a:r>
              <a:rPr lang="pl-PL" sz="5500" dirty="0" smtClean="0">
                <a:latin typeface="Times New Roman" pitchFamily="18" charset="0"/>
                <a:cs typeface="Times New Roman" pitchFamily="18" charset="0"/>
              </a:rPr>
              <a:t>, inflacja HICP</a:t>
            </a:r>
            <a:r>
              <a:rPr lang="pl-PL" sz="5500" b="1" dirty="0" smtClean="0">
                <a:latin typeface="Times New Roman" pitchFamily="18" charset="0"/>
                <a:cs typeface="Times New Roman" pitchFamily="18" charset="0"/>
              </a:rPr>
              <a:t> (</a:t>
            </a:r>
            <a:r>
              <a:rPr lang="pl-PL" sz="5500" dirty="0" smtClean="0">
                <a:latin typeface="Times New Roman" pitchFamily="18" charset="0"/>
                <a:cs typeface="Times New Roman" pitchFamily="18" charset="0"/>
              </a:rPr>
              <a:t>Zharmonizowane wskaźniki cen konsumpcyjnych) w UE wyniosła </a:t>
            </a:r>
            <a:br>
              <a:rPr lang="pl-PL" sz="5500" dirty="0" smtClean="0">
                <a:latin typeface="Times New Roman" pitchFamily="18" charset="0"/>
                <a:cs typeface="Times New Roman" pitchFamily="18" charset="0"/>
              </a:rPr>
            </a:br>
            <a:r>
              <a:rPr lang="pl-PL" sz="5500" dirty="0" smtClean="0">
                <a:latin typeface="Times New Roman" pitchFamily="18" charset="0"/>
                <a:cs typeface="Times New Roman" pitchFamily="18" charset="0"/>
              </a:rPr>
              <a:t>w grudniu 5,3 proc. wobec 5,2 proc. w listopadzie. Tak wysokich odczytów inflacji nie odnotowano w UE co najmniej od 1997 r., od kiedy istnieją porównywalne dane.  Rekordowa była w grudniu 2021 r. również inflacja </a:t>
            </a:r>
            <a:br>
              <a:rPr lang="pl-PL" sz="5500" dirty="0" smtClean="0">
                <a:latin typeface="Times New Roman" pitchFamily="18" charset="0"/>
                <a:cs typeface="Times New Roman" pitchFamily="18" charset="0"/>
              </a:rPr>
            </a:br>
            <a:r>
              <a:rPr lang="pl-PL" sz="5500" dirty="0" smtClean="0">
                <a:latin typeface="Times New Roman" pitchFamily="18" charset="0"/>
                <a:cs typeface="Times New Roman" pitchFamily="18" charset="0"/>
              </a:rPr>
              <a:t>w strefie euro. Zgodnie z wcześniejszymi szacunkami sięgnęła 5 proc. po tym, jak w listopadzie wynosiła 4,9 proc. Wzrost wskaźnika inflacji nadal napędzała drożejąca energia, choć tempo wzrostu cen w tej kategorii nieco zwolniło w stosunku do listopada. Szybciej niż przed miesiącem rosły za to ceny żywności, alkoholu i papierosów oraz dóbr przemysłowych . Nieco wolniej drożały usługi. </a:t>
            </a:r>
            <a:endParaRPr lang="pl-P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a:xfrm>
            <a:off x="457200" y="1609416"/>
            <a:ext cx="7239000" cy="3248344"/>
          </a:xfrm>
        </p:spPr>
        <p:txBody>
          <a:bodyPr>
            <a:normAutofit fontScale="92500" lnSpcReduction="10000"/>
          </a:bodyPr>
          <a:lstStyle/>
          <a:p>
            <a:pPr algn="just">
              <a:buNone/>
            </a:pPr>
            <a:r>
              <a:rPr lang="pl-PL" sz="2400" dirty="0" smtClean="0">
                <a:latin typeface="Times New Roman" pitchFamily="18" charset="0"/>
                <a:cs typeface="Times New Roman" pitchFamily="18" charset="0"/>
              </a:rPr>
              <a:t>	Tempo wzrostu cen w krajach Unii Europejskiej pozostało zróżnicowane. Najwyższą inflację zanotowano w krajach bałtyckich: Estonii (12 proc.) i Litwie (10,7 proc.). Po drugiej stronie znalazły się Malta (2,6 proc.), Portugalia (2,8 proc.) i Finlandia (3,2 proc.). W siedmiu państwach odczyt dynamiki rocznej wzrostu cen był niższy niż w listopadzie (Belgia, Dania, Niemcy, Luksemburg, Węgry, Austria </a:t>
            </a:r>
            <a:br>
              <a:rPr lang="pl-PL" sz="2400" dirty="0" smtClean="0">
                <a:latin typeface="Times New Roman" pitchFamily="18" charset="0"/>
                <a:cs typeface="Times New Roman" pitchFamily="18" charset="0"/>
              </a:rPr>
            </a:br>
            <a:r>
              <a:rPr lang="pl-PL" sz="2400" dirty="0" smtClean="0">
                <a:latin typeface="Times New Roman" pitchFamily="18" charset="0"/>
                <a:cs typeface="Times New Roman" pitchFamily="18" charset="0"/>
              </a:rPr>
              <a:t>i Finlandia). Inflacja</a:t>
            </a:r>
            <a:r>
              <a:rPr lang="pl-PL" sz="2400" b="1" dirty="0" smtClean="0">
                <a:latin typeface="Times New Roman" pitchFamily="18" charset="0"/>
                <a:cs typeface="Times New Roman" pitchFamily="18" charset="0"/>
              </a:rPr>
              <a:t> </a:t>
            </a:r>
            <a:r>
              <a:rPr lang="pl-PL" sz="2400" dirty="0" smtClean="0">
                <a:latin typeface="Times New Roman" pitchFamily="18" charset="0"/>
                <a:cs typeface="Times New Roman" pitchFamily="18" charset="0"/>
              </a:rPr>
              <a:t>HICP</a:t>
            </a:r>
            <a:r>
              <a:rPr lang="pl-PL" sz="2400" b="1" dirty="0" smtClean="0">
                <a:latin typeface="Times New Roman" pitchFamily="18" charset="0"/>
                <a:cs typeface="Times New Roman" pitchFamily="18" charset="0"/>
              </a:rPr>
              <a:t> </a:t>
            </a:r>
            <a:r>
              <a:rPr lang="pl-PL" sz="2400" dirty="0" smtClean="0">
                <a:latin typeface="Times New Roman" pitchFamily="18" charset="0"/>
                <a:cs typeface="Times New Roman" pitchFamily="18" charset="0"/>
              </a:rPr>
              <a:t>w Polsce wyniosła 8 proc. i była trzecia największa w Unii Europejskiej. Miesiąc wcześniej sięgała 7,4 proc.</a:t>
            </a:r>
          </a:p>
          <a:p>
            <a:endParaRPr lang="pl-P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28596" y="357166"/>
            <a:ext cx="7239000" cy="1143000"/>
          </a:xfrm>
        </p:spPr>
        <p:txBody>
          <a:bodyPr/>
          <a:lstStyle/>
          <a:p>
            <a:endParaRPr lang="pl-PL"/>
          </a:p>
        </p:txBody>
      </p:sp>
      <p:pic>
        <p:nvPicPr>
          <p:cNvPr id="17410" name="Picture 2"/>
          <p:cNvPicPr>
            <a:picLocks noGrp="1" noChangeAspect="1" noChangeArrowheads="1"/>
          </p:cNvPicPr>
          <p:nvPr>
            <p:ph idx="1"/>
          </p:nvPr>
        </p:nvPicPr>
        <p:blipFill>
          <a:blip r:embed="rId2"/>
          <a:srcRect/>
          <a:stretch>
            <a:fillRect/>
          </a:stretch>
        </p:blipFill>
        <p:spPr bwMode="auto">
          <a:xfrm>
            <a:off x="500034" y="1643050"/>
            <a:ext cx="7239000" cy="3657680"/>
          </a:xfrm>
          <a:prstGeom prst="rect">
            <a:avLst/>
          </a:prstGeom>
          <a:noFill/>
          <a:ln w="9525">
            <a:noFill/>
            <a:miter lim="800000"/>
            <a:headEnd/>
            <a:tailEnd/>
          </a:ln>
          <a:effectLst/>
        </p:spPr>
      </p:pic>
      <p:sp>
        <p:nvSpPr>
          <p:cNvPr id="5" name="Prostokąt 4"/>
          <p:cNvSpPr/>
          <p:nvPr/>
        </p:nvSpPr>
        <p:spPr>
          <a:xfrm>
            <a:off x="642910" y="5572140"/>
            <a:ext cx="6858048" cy="769441"/>
          </a:xfrm>
          <a:prstGeom prst="rect">
            <a:avLst/>
          </a:prstGeom>
        </p:spPr>
        <p:txBody>
          <a:bodyPr wrap="square">
            <a:spAutoFit/>
          </a:bodyPr>
          <a:lstStyle/>
          <a:p>
            <a:pPr algn="ctr"/>
            <a:r>
              <a:rPr lang="pl-PL" sz="2200" dirty="0" smtClean="0">
                <a:latin typeface="Times New Roman" pitchFamily="18" charset="0"/>
                <a:cs typeface="Times New Roman" pitchFamily="18" charset="0"/>
              </a:rPr>
              <a:t>Wykres przedstawiający poziom inflacji w Unii Europejskiej w poszczególnych latach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28596" y="320040"/>
            <a:ext cx="7715304" cy="1143000"/>
          </a:xfrm>
        </p:spPr>
        <p:txBody>
          <a:bodyPr>
            <a:normAutofit/>
          </a:bodyPr>
          <a:lstStyle/>
          <a:p>
            <a:r>
              <a:rPr lang="pl-PL" sz="3200" dirty="0" smtClean="0"/>
              <a:t>Inflacja w Stanach Zjednoczonych </a:t>
            </a:r>
            <a:endParaRPr lang="pl-PL" sz="3200" dirty="0"/>
          </a:p>
        </p:txBody>
      </p:sp>
      <p:sp>
        <p:nvSpPr>
          <p:cNvPr id="3" name="Symbol zastępczy zawartości 2"/>
          <p:cNvSpPr>
            <a:spLocks noGrp="1"/>
          </p:cNvSpPr>
          <p:nvPr>
            <p:ph idx="1"/>
          </p:nvPr>
        </p:nvSpPr>
        <p:spPr>
          <a:xfrm>
            <a:off x="428596" y="1714488"/>
            <a:ext cx="7239000" cy="4643470"/>
          </a:xfrm>
        </p:spPr>
        <p:txBody>
          <a:bodyPr>
            <a:normAutofit fontScale="85000" lnSpcReduction="20000"/>
          </a:bodyPr>
          <a:lstStyle/>
          <a:p>
            <a:pPr algn="just">
              <a:buNone/>
            </a:pPr>
            <a:r>
              <a:rPr lang="pl-PL" dirty="0" smtClean="0"/>
              <a:t>	</a:t>
            </a:r>
            <a:r>
              <a:rPr lang="pl-PL" dirty="0" smtClean="0">
                <a:latin typeface="Times New Roman" pitchFamily="18" charset="0"/>
                <a:cs typeface="Times New Roman" pitchFamily="18" charset="0"/>
              </a:rPr>
              <a:t>Oficjalnie raportowana inflacja CPI w Stanach Zjednoczonych zbliżyła się do 7% i przebiła szczyt sprzed 30 lat. Po raz ostatni Amerykanie doświadczali tak szybkiego tempa spadku wartości pieniądza niemal 40 lat temu. Jak poinformowało rządowe Biuro Statystyki Pracy (BLS) inflacja CPI w USA w listopadzie 2021 roku przyspieszyła do 6,8% </a:t>
            </a:r>
            <a:r>
              <a:rPr lang="pl-PL" dirty="0" err="1" smtClean="0">
                <a:latin typeface="Times New Roman" pitchFamily="18" charset="0"/>
                <a:cs typeface="Times New Roman" pitchFamily="18" charset="0"/>
              </a:rPr>
              <a:t>rdr</a:t>
            </a:r>
            <a:r>
              <a:rPr lang="pl-PL" dirty="0" smtClean="0">
                <a:latin typeface="Times New Roman" pitchFamily="18" charset="0"/>
                <a:cs typeface="Times New Roman" pitchFamily="18" charset="0"/>
              </a:rPr>
              <a:t>. Jest to najwyższy odczyt od czerwca 1982 roku. Dane inflacyjne tym razem nie zaskoczyły ekonomistów. Rynkowy konsensus zakładał wzrost inflacji CPI właśnie do 6,8%, co jednak i tak oznaczało przebicie inflacyjnego szczytu z 1990 roku. </a:t>
            </a:r>
          </a:p>
          <a:p>
            <a:pPr algn="just">
              <a:buNone/>
            </a:pPr>
            <a:r>
              <a:rPr lang="pl-PL" dirty="0" smtClean="0">
                <a:latin typeface="Times New Roman" pitchFamily="18" charset="0"/>
                <a:cs typeface="Times New Roman" pitchFamily="18" charset="0"/>
              </a:rPr>
              <a:t>	Z kolei inflacja bazowa – czyli wskaźnik cen nieuwzględniający paliw, żywności i energii – ukształtowała się na poziomie 0,5% </a:t>
            </a:r>
            <a:r>
              <a:rPr lang="pl-PL" dirty="0" err="1" smtClean="0">
                <a:latin typeface="Times New Roman" pitchFamily="18" charset="0"/>
                <a:cs typeface="Times New Roman" pitchFamily="18" charset="0"/>
              </a:rPr>
              <a:t>mdm</a:t>
            </a:r>
            <a:r>
              <a:rPr lang="pl-PL" dirty="0" smtClean="0">
                <a:latin typeface="Times New Roman" pitchFamily="18" charset="0"/>
                <a:cs typeface="Times New Roman" pitchFamily="18" charset="0"/>
              </a:rPr>
              <a:t> i 4,9% </a:t>
            </a:r>
            <a:r>
              <a:rPr lang="pl-PL" dirty="0" err="1" smtClean="0">
                <a:latin typeface="Times New Roman" pitchFamily="18" charset="0"/>
                <a:cs typeface="Times New Roman" pitchFamily="18" charset="0"/>
              </a:rPr>
              <a:t>rdr</a:t>
            </a:r>
            <a:r>
              <a:rPr lang="pl-PL" dirty="0" smtClean="0">
                <a:latin typeface="Times New Roman" pitchFamily="18" charset="0"/>
                <a:cs typeface="Times New Roman" pitchFamily="18" charset="0"/>
              </a:rPr>
              <a:t>. Rezultat ten także zrównał się z oczekiwaniami analityków. Był to zarazem najwyższy poziom inflacji bazowej od czerwca 1991 roku.</a:t>
            </a:r>
            <a:endParaRPr lang="pl-PL" dirty="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ogaty">
  <a:themeElements>
    <a:clrScheme name="Bogaty">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Bogaty">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ogaty">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94</TotalTime>
  <Words>87</Words>
  <Application>Microsoft Office PowerPoint</Application>
  <PresentationFormat>Pokaz na ekranie (4:3)</PresentationFormat>
  <Paragraphs>35</Paragraphs>
  <Slides>20</Slides>
  <Notes>0</Notes>
  <HiddenSlides>0</HiddenSlides>
  <MMClips>0</MMClips>
  <ScaleCrop>false</ScaleCrop>
  <HeadingPairs>
    <vt:vector size="4" baseType="variant">
      <vt:variant>
        <vt:lpstr>Motyw</vt:lpstr>
      </vt:variant>
      <vt:variant>
        <vt:i4>1</vt:i4>
      </vt:variant>
      <vt:variant>
        <vt:lpstr>Tytuły slajdów</vt:lpstr>
      </vt:variant>
      <vt:variant>
        <vt:i4>20</vt:i4>
      </vt:variant>
    </vt:vector>
  </HeadingPairs>
  <TitlesOfParts>
    <vt:vector size="21" baseType="lpstr">
      <vt:lpstr>Bogaty</vt:lpstr>
      <vt:lpstr> Inflacja  w Polsce i na świecie </vt:lpstr>
      <vt:lpstr>Czym jest tak właściwie inflacja? </vt:lpstr>
      <vt:lpstr>Jak obliczyć inflację ?</vt:lpstr>
      <vt:lpstr>Inflacja w Polsce </vt:lpstr>
      <vt:lpstr>Slajd 5</vt:lpstr>
      <vt:lpstr>Inflacja w Unii Europejskiej </vt:lpstr>
      <vt:lpstr>Slajd 7</vt:lpstr>
      <vt:lpstr>Slajd 8</vt:lpstr>
      <vt:lpstr>Inflacja w Stanach Zjednoczonych </vt:lpstr>
      <vt:lpstr>Slajd 10</vt:lpstr>
      <vt:lpstr>Inflacja w Chinach </vt:lpstr>
      <vt:lpstr>Slajd 12</vt:lpstr>
      <vt:lpstr>Inflacja w Rosji </vt:lpstr>
      <vt:lpstr>Slajd 14</vt:lpstr>
      <vt:lpstr>Inflacja w Japonii</vt:lpstr>
      <vt:lpstr>Slajd 16</vt:lpstr>
      <vt:lpstr>Inflacja w Brazylii</vt:lpstr>
      <vt:lpstr>Slajd 18</vt:lpstr>
      <vt:lpstr>Slajd 19</vt:lpstr>
      <vt:lpstr>Slajd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Inflacja  w Polsce i na świecie</dc:title>
  <dc:creator>HP</dc:creator>
  <cp:lastModifiedBy>admin</cp:lastModifiedBy>
  <cp:revision>10</cp:revision>
  <dcterms:created xsi:type="dcterms:W3CDTF">2022-02-27T14:31:50Z</dcterms:created>
  <dcterms:modified xsi:type="dcterms:W3CDTF">2022-06-22T07:25:39Z</dcterms:modified>
</cp:coreProperties>
</file>